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57" r:id="rId3"/>
    <p:sldId id="261" r:id="rId4"/>
    <p:sldId id="262" r:id="rId5"/>
    <p:sldId id="270" r:id="rId6"/>
    <p:sldId id="266" r:id="rId7"/>
    <p:sldId id="267" r:id="rId8"/>
    <p:sldId id="268" r:id="rId9"/>
    <p:sldId id="263" r:id="rId10"/>
    <p:sldId id="264" r:id="rId11"/>
    <p:sldId id="269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8FF"/>
    <a:srgbClr val="7E7E8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76EB6-72C2-4E74-A020-619184AF0EDB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1CA1A-0BE9-4DDF-B3F5-0F1B179F7E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89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1CA1A-0BE9-4DDF-B3F5-0F1B179F7E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263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1CA1A-0BE9-4DDF-B3F5-0F1B179F7E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84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58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5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2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6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7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418319" cy="4041648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72BC"/>
                </a:solidFill>
              </a:rPr>
              <a:t>Задача производственного планирования с альтернативными техпроцессами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17" cy="1857652"/>
          </a:xfrm>
        </p:spPr>
        <p:txBody>
          <a:bodyPr numCol="2">
            <a:normAutofit lnSpcReduction="10000"/>
          </a:bodyPr>
          <a:lstStyle/>
          <a:p>
            <a:r>
              <a:rPr lang="ru-RU" sz="2000" dirty="0">
                <a:solidFill>
                  <a:srgbClr val="BFE8FF"/>
                </a:solidFill>
              </a:rPr>
              <a:t>Работу выполнили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студенты группы 3822М1ПИ1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r>
              <a:rPr lang="ru-RU" sz="2000" dirty="0">
                <a:solidFill>
                  <a:srgbClr val="BFE8FF"/>
                </a:solidFill>
              </a:rPr>
              <a:t>Балдин Алексей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Гонзова Анастасия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Моторин Иван</a:t>
            </a: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Научный руководитель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pPr algn="r"/>
            <a:endParaRPr lang="ru-RU" sz="2000" dirty="0">
              <a:solidFill>
                <a:srgbClr val="BFE8FF"/>
              </a:solidFill>
            </a:endParaRP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Профессор кафедры ИАНИ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Афраймович Лев Григорьевич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6EE746-8208-46A2-8634-A94B60713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5"/>
          <a:stretch/>
        </p:blipFill>
        <p:spPr bwMode="auto">
          <a:xfrm>
            <a:off x="8842340" y="758952"/>
            <a:ext cx="1482390" cy="153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Результат и выходные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18D40-12BF-4710-AC24-77E1E643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2" r="4985" b="972"/>
          <a:stretch/>
        </p:blipFill>
        <p:spPr>
          <a:xfrm>
            <a:off x="6096000" y="1644431"/>
            <a:ext cx="5681691" cy="3340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741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63734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14421"/>
            <a:ext cx="5012573" cy="5358738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В системе реализовано 3 вида тестирования: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 (Проверяется соответствие оборудования)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 (Проверяется порядок выполнения операций, время выполнения, занятость оборудования, техпроцесс)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(В качестве критерия используется произведение времени нарушения директивного срока заказа на время создания деталей за границей директивного срока)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35EA5FD-E24E-40E5-9A4C-A9595AA411FC}"/>
              </a:ext>
            </a:extLst>
          </p:cNvPr>
          <p:cNvSpPr/>
          <p:nvPr/>
        </p:nvSpPr>
        <p:spPr>
          <a:xfrm>
            <a:off x="6095367" y="695746"/>
            <a:ext cx="5643365" cy="5677413"/>
          </a:xfrm>
          <a:prstGeom prst="roundRect">
            <a:avLst/>
          </a:prstGeom>
          <a:ln>
            <a:solidFill>
              <a:srgbClr val="BFE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3666A56-A578-4E1B-85A5-C8B2DCF5F002}"/>
              </a:ext>
            </a:extLst>
          </p:cNvPr>
          <p:cNvCxnSpPr/>
          <p:nvPr/>
        </p:nvCxnSpPr>
        <p:spPr>
          <a:xfrm flipV="1">
            <a:off x="7532016" y="1333094"/>
            <a:ext cx="0" cy="283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D74A5FD-7D75-431F-B39C-B84F859AADD0}"/>
              </a:ext>
            </a:extLst>
          </p:cNvPr>
          <p:cNvCxnSpPr>
            <a:cxnSpLocks/>
          </p:cNvCxnSpPr>
          <p:nvPr/>
        </p:nvCxnSpPr>
        <p:spPr>
          <a:xfrm>
            <a:off x="6943627" y="4166646"/>
            <a:ext cx="45287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96FCA7F4-F510-4FCA-9B5F-ADE6715DC72A}"/>
              </a:ext>
            </a:extLst>
          </p:cNvPr>
          <p:cNvCxnSpPr/>
          <p:nvPr/>
        </p:nvCxnSpPr>
        <p:spPr>
          <a:xfrm>
            <a:off x="6721311" y="2271860"/>
            <a:ext cx="2366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5F19FA0-2BBD-4D65-A3EF-A2B933C19A0B}"/>
              </a:ext>
            </a:extLst>
          </p:cNvPr>
          <p:cNvCxnSpPr/>
          <p:nvPr/>
        </p:nvCxnSpPr>
        <p:spPr>
          <a:xfrm>
            <a:off x="7371761" y="3110845"/>
            <a:ext cx="2686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0C1AC71-7070-4E6C-BADC-3F8DF8AE0239}"/>
              </a:ext>
            </a:extLst>
          </p:cNvPr>
          <p:cNvCxnSpPr/>
          <p:nvPr/>
        </p:nvCxnSpPr>
        <p:spPr>
          <a:xfrm>
            <a:off x="8323868" y="3601039"/>
            <a:ext cx="2384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837EFA-6CA2-49FA-B027-EB80E484411C}"/>
                  </a:ext>
                </a:extLst>
              </p:cNvPr>
              <p:cNvSpPr txBox="1"/>
              <p:nvPr/>
            </p:nvSpPr>
            <p:spPr>
              <a:xfrm>
                <a:off x="11391854" y="4191176"/>
                <a:ext cx="1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837EFA-6CA2-49FA-B027-EB80E484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854" y="4191176"/>
                <a:ext cx="161133" cy="276999"/>
              </a:xfrm>
              <a:prstGeom prst="rect">
                <a:avLst/>
              </a:prstGeom>
              <a:blipFill>
                <a:blip r:embed="rId2"/>
                <a:stretch>
                  <a:fillRect l="-30769" r="-23077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DB8EC44-2892-4589-9FE3-5C3976475625}"/>
              </a:ext>
            </a:extLst>
          </p:cNvPr>
          <p:cNvSpPr txBox="1"/>
          <p:nvPr/>
        </p:nvSpPr>
        <p:spPr>
          <a:xfrm>
            <a:off x="6414940" y="4182223"/>
            <a:ext cx="22341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Момент нарушения директивного срока</a:t>
            </a: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2683A3F3-0A44-4FCF-9566-15022AFE8A39}"/>
              </a:ext>
            </a:extLst>
          </p:cNvPr>
          <p:cNvSpPr/>
          <p:nvPr/>
        </p:nvSpPr>
        <p:spPr>
          <a:xfrm rot="16200000">
            <a:off x="8231172" y="1415592"/>
            <a:ext cx="157108" cy="155541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93A44874-2FBC-4F1F-B403-CE16D79F435B}"/>
              </a:ext>
            </a:extLst>
          </p:cNvPr>
          <p:cNvSpPr/>
          <p:nvPr/>
        </p:nvSpPr>
        <p:spPr>
          <a:xfrm rot="16200000">
            <a:off x="8713432" y="1772073"/>
            <a:ext cx="172418" cy="2517519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авая фигурная скобка 29">
            <a:extLst>
              <a:ext uri="{FF2B5EF4-FFF2-40B4-BE49-F238E27FC236}">
                <a16:creationId xmlns:a16="http://schemas.microsoft.com/office/drawing/2014/main" id="{B31B1201-7E46-462B-B5E1-883687436231}"/>
              </a:ext>
            </a:extLst>
          </p:cNvPr>
          <p:cNvSpPr/>
          <p:nvPr/>
        </p:nvSpPr>
        <p:spPr>
          <a:xfrm rot="16200000">
            <a:off x="9419332" y="2314997"/>
            <a:ext cx="194056" cy="2384984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7EB9F162-2816-4CBA-BD09-FD01BDC23B9A}"/>
              </a:ext>
            </a:extLst>
          </p:cNvPr>
          <p:cNvSpPr/>
          <p:nvPr/>
        </p:nvSpPr>
        <p:spPr>
          <a:xfrm rot="16200000">
            <a:off x="8992117" y="2428599"/>
            <a:ext cx="247766" cy="3185698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CD332-8B4A-4716-BB43-D1F61653AF3B}"/>
                  </a:ext>
                </a:extLst>
              </p:cNvPr>
              <p:cNvSpPr txBox="1"/>
              <p:nvPr/>
            </p:nvSpPr>
            <p:spPr>
              <a:xfrm>
                <a:off x="8968033" y="3680747"/>
                <a:ext cx="280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FCD332-8B4A-4716-BB43-D1F61653A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033" y="3680747"/>
                <a:ext cx="280526" cy="276999"/>
              </a:xfrm>
              <a:prstGeom prst="rect">
                <a:avLst/>
              </a:prstGeom>
              <a:blipFill>
                <a:blip r:embed="rId3"/>
                <a:stretch>
                  <a:fillRect l="-17391" r="-17391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86F2CC-8D79-4B9C-9D0B-673833900145}"/>
                  </a:ext>
                </a:extLst>
              </p:cNvPr>
              <p:cNvSpPr txBox="1"/>
              <p:nvPr/>
            </p:nvSpPr>
            <p:spPr>
              <a:xfrm>
                <a:off x="8232561" y="1814079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1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86F2CC-8D79-4B9C-9D0B-673833900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61" y="1814079"/>
                <a:ext cx="182614" cy="300660"/>
              </a:xfrm>
              <a:prstGeom prst="rect">
                <a:avLst/>
              </a:prstGeom>
              <a:blipFill>
                <a:blip r:embed="rId4"/>
                <a:stretch>
                  <a:fillRect l="-43333" r="-43333" b="-18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8DBDF9-5B84-4624-8D8A-45325F010F63}"/>
                  </a:ext>
                </a:extLst>
              </p:cNvPr>
              <p:cNvSpPr txBox="1"/>
              <p:nvPr/>
            </p:nvSpPr>
            <p:spPr>
              <a:xfrm>
                <a:off x="8715080" y="2674486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2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8DBDF9-5B84-4624-8D8A-45325F01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080" y="2674486"/>
                <a:ext cx="182614" cy="300660"/>
              </a:xfrm>
              <a:prstGeom prst="rect">
                <a:avLst/>
              </a:prstGeom>
              <a:blipFill>
                <a:blip r:embed="rId5"/>
                <a:stretch>
                  <a:fillRect l="-43333" r="-40000" b="-18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E9BAAF-CBD3-45E0-A7A6-CB4ED4D21F9F}"/>
                  </a:ext>
                </a:extLst>
              </p:cNvPr>
              <p:cNvSpPr txBox="1"/>
              <p:nvPr/>
            </p:nvSpPr>
            <p:spPr>
              <a:xfrm>
                <a:off x="9452760" y="3148518"/>
                <a:ext cx="18261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3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E9BAAF-CBD3-45E0-A7A6-CB4ED4D2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760" y="3148518"/>
                <a:ext cx="182614" cy="300660"/>
              </a:xfrm>
              <a:prstGeom prst="rect">
                <a:avLst/>
              </a:prstGeom>
              <a:blipFill>
                <a:blip r:embed="rId6"/>
                <a:stretch>
                  <a:fillRect l="-43333" r="-40000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E6B37-C7FD-4C94-933B-413A1C893B3F}"/>
                  </a:ext>
                </a:extLst>
              </p:cNvPr>
              <p:cNvSpPr txBox="1"/>
              <p:nvPr/>
            </p:nvSpPr>
            <p:spPr>
              <a:xfrm>
                <a:off x="7128040" y="5032746"/>
                <a:ext cx="39187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Критерий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sz="1000" dirty="0">
                        <a:solidFill>
                          <a:schemeClr val="bg1"/>
                        </a:solidFill>
                      </a:rPr>
                      <m:t>1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chemeClr val="bg1"/>
                    </a:solidFill>
                  </a:rPr>
                  <a:t>2</a:t>
                </a:r>
                <a:r>
                  <a:rPr lang="ru-RU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chemeClr val="bg1"/>
                    </a:solidFill>
                  </a:rPr>
                  <a:t>3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E6B37-C7FD-4C94-933B-413A1C893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40" y="5032746"/>
                <a:ext cx="3918793" cy="276999"/>
              </a:xfrm>
              <a:prstGeom prst="rect">
                <a:avLst/>
              </a:prstGeom>
              <a:blipFill>
                <a:blip r:embed="rId7"/>
                <a:stretch>
                  <a:fillRect l="-3577" t="-28889" b="-5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4752E8-5618-4A41-8951-730FED1E7FC9}"/>
                  </a:ext>
                </a:extLst>
              </p:cNvPr>
              <p:cNvSpPr txBox="1"/>
              <p:nvPr/>
            </p:nvSpPr>
            <p:spPr>
              <a:xfrm>
                <a:off x="7128039" y="5379341"/>
                <a:ext cx="391879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ru-RU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−нарушение директивного срока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4752E8-5618-4A41-8951-730FED1E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39" y="5379341"/>
                <a:ext cx="3918793" cy="276999"/>
              </a:xfrm>
              <a:prstGeom prst="rect">
                <a:avLst/>
              </a:prstGeom>
              <a:blipFill>
                <a:blip r:embed="rId8"/>
                <a:stretch>
                  <a:fillRect l="-1244" r="-155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F478A4E-9FFA-4027-BE1A-D12FE5CF272B}"/>
              </a:ext>
            </a:extLst>
          </p:cNvPr>
          <p:cNvSpPr txBox="1"/>
          <p:nvPr/>
        </p:nvSpPr>
        <p:spPr>
          <a:xfrm>
            <a:off x="7153611" y="5652939"/>
            <a:ext cx="39187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400" dirty="0">
                <a:solidFill>
                  <a:schemeClr val="bg1"/>
                </a:solidFill>
              </a:rPr>
              <a:t>i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нарушение директивного срока для конкретной детали</a:t>
            </a:r>
          </a:p>
        </p:txBody>
      </p:sp>
    </p:spTree>
    <p:extLst>
      <p:ext uri="{BB962C8B-B14F-4D97-AF65-F5344CB8AC3E}">
        <p14:creationId xmlns:p14="http://schemas.microsoft.com/office/powerpoint/2010/main" val="429277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F3728B-A88C-458C-BECD-69AED0CD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Планы на будущее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 выбора альтернативных техпроцессов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Алгоритмы сортировки фронта работ и выбора из фронта операции для исполнения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Более функциональный</a:t>
            </a:r>
            <a:r>
              <a:rPr lang="en-US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 </a:t>
            </a:r>
            <a:r>
              <a:rPr lang="ru-RU" sz="2400">
                <a:solidFill>
                  <a:srgbClr val="BFE8FF"/>
                </a:solidFill>
                <a:ea typeface="Times New Roman" panose="02020603050405020304" pitchFamily="18" charset="0"/>
              </a:rPr>
              <a:t>и удобный </a:t>
            </a: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интерфейс для программной системы</a:t>
            </a:r>
            <a:endParaRPr lang="en-US" sz="2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BFE8FF"/>
                </a:solidFill>
                <a:ea typeface="Times New Roman" panose="02020603050405020304" pitchFamily="18" charset="0"/>
              </a:rPr>
              <a:t>Небольшие исправления для существующего функционала</a:t>
            </a:r>
          </a:p>
        </p:txBody>
      </p:sp>
    </p:spTree>
    <p:extLst>
      <p:ext uri="{BB962C8B-B14F-4D97-AF65-F5344CB8AC3E}">
        <p14:creationId xmlns:p14="http://schemas.microsoft.com/office/powerpoint/2010/main" val="147640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400B62E-5112-4B43-9A2E-08D42EF4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878889"/>
            <a:ext cx="9418319" cy="114300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0072BC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7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969884"/>
            <a:ext cx="4834128" cy="4918229"/>
          </a:xfrm>
        </p:spPr>
        <p:txBody>
          <a:bodyPr numCol="1">
            <a:norm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600" dirty="0">
                <a:solidFill>
                  <a:srgbClr val="BFE8FF"/>
                </a:solidFill>
              </a:rPr>
            </a:br>
            <a:br>
              <a:rPr lang="ru-RU" sz="1600" dirty="0">
                <a:solidFill>
                  <a:srgbClr val="BFE8FF"/>
                </a:solidFill>
              </a:rPr>
            </a:br>
            <a:r>
              <a:rPr lang="ru-RU" sz="16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35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Оборудование обладает следующей иерархией: есть группы оборудования, в каждой группе определенное количество одинаковых единиц оборудования, каждая группа предназначена для выполнения определенных работ. Все ресурсы производства работают по единому графику. Технологический процесс линейный – для производства изделия необходимо провести некоторое количество следующих друг за другом взаимозависимых операций (Для каждой операции указано время её выполнения и необходимое оборудование). 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888117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 данной работы – создать программную систему, которая будет обладать следующим функционалом(*):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Считывание входных данных для работы алгоритма из файлов в формате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Запись результатов работы алгоритма в файл в формате </a:t>
            </a:r>
            <a:r>
              <a:rPr lang="en-US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XML</a:t>
            </a: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400" dirty="0">
              <a:solidFill>
                <a:srgbClr val="BFE8FF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Три вида тестирования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заказов на возможность исполнения на конкретном производстве.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физическую возможность исполнения.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планов по критерию нарушения директивных сроков выполнения.</a:t>
            </a:r>
          </a:p>
          <a:p>
            <a:pPr marL="342900" indent="-34290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Два алгоритма для выполнения поставленной задачи: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Базовый алгоритм.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q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алгоритм.</a:t>
            </a:r>
          </a:p>
          <a:p>
            <a:pPr marL="285750" indent="-285750" algn="just">
              <a:lnSpc>
                <a:spcPct val="10000"/>
              </a:lnSpc>
              <a:buSzPct val="120000"/>
              <a:buFont typeface="Wingdings" panose="05000000000000000000" pitchFamily="2" charset="2"/>
              <a:buChar char="ü"/>
            </a:pPr>
            <a:r>
              <a:rPr lang="ru-RU" sz="1100" dirty="0">
                <a:solidFill>
                  <a:srgbClr val="BFE8FF"/>
                </a:solidFill>
                <a:ea typeface="Times New Roman" panose="02020603050405020304" pitchFamily="18" charset="0"/>
              </a:rPr>
              <a:t>--  Задача выполнена</a:t>
            </a:r>
          </a:p>
          <a:p>
            <a:pPr marL="285750" indent="-285750" algn="just">
              <a:lnSpc>
                <a:spcPct val="10000"/>
              </a:lnSpc>
              <a:buSzPct val="120000"/>
              <a:buFont typeface="Wingdings" panose="05000000000000000000" pitchFamily="2" charset="2"/>
              <a:buChar char="q"/>
            </a:pPr>
            <a:r>
              <a:rPr lang="ru-RU" sz="1100" dirty="0">
                <a:solidFill>
                  <a:srgbClr val="BFE8FF"/>
                </a:solidFill>
                <a:ea typeface="Times New Roman" panose="02020603050405020304" pitchFamily="18" charset="0"/>
              </a:rPr>
              <a:t>--  Задача в работе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q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q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lvl="1" algn="just">
              <a:buSzPct val="120000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82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Инструментарий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проекта используются следующие инструменты: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Язык программирования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Формат входных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/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выходных файлов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IDE – IntelliJ Idea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контроля версий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Git,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веб-сервис для работы с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 – GitLab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управления проектом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Yougile +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чат в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VK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Telegram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680D18-0E22-4090-921E-4E1C3901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005"/>
            <a:ext cx="5681690" cy="581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02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755381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Общие идеи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09706"/>
            <a:ext cx="5179114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идеи: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Таймлайн – список времён, когда мы проверяем состояние системы. Включает в себя времена раннего начала заказов, а так же времена, когда освобождается какое-либо оборудование.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 работ – список операций, которые ожидают начала выполнения. Включает в себя операции, у которых были выполнены, либо отсутствуют предыдущие операции и наступило время раннего начала соответствующего заказа.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Выбор техпроцесса, по которому будет производиться деталь.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Выбор операции из фронта работ для начала исполнения.</a:t>
            </a:r>
          </a:p>
          <a:p>
            <a:pPr algn="just"/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Изначально в </a:t>
            </a:r>
            <a:r>
              <a:rPr lang="ru-RU" sz="13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 попадают только времена раннего начала заказов, а фронт работ пустой. В процессе работы алгоритма мы заполняем фронт работ операциями из заказов, а </a:t>
            </a:r>
            <a:r>
              <a:rPr lang="ru-RU" sz="13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оборудования, параллельно отмечая времена выполнения операций и оборудование, на котором операции выполнялись. По итогу для каждой детали из заказа имеем оборудование для выполнения и время начала и завершения выполнения.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3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11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50668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Базовый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04993"/>
            <a:ext cx="4588367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базовый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 случайным образом.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 работ не сортируется, для исполнения выбирается первая операция в списке.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9281B-8134-4DFA-8509-9D33092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51" y="505887"/>
            <a:ext cx="6200167" cy="5867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142931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Собственный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527141"/>
            <a:ext cx="5012573" cy="4846017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алгоритм, который будет реализован в будущем: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Более сложный процесс выбора альтернативности для деталей</a:t>
            </a:r>
            <a:r>
              <a:rPr lang="en-US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; </a:t>
            </a: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циклический запуск алгоритма для выбора альтернативности (Выбор – Запуск – Новый выбор на основании полученных данных)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Более сложный процесс выбора операции на исполнение из фронта работ: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Сортировка фронта разными способами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Применение различных алгоритмов для выбора операции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FF30D-9AEE-414E-B025-089BEB1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1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 – включает в себя расписание и оборудование, которое присутствует на производстве.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заказах – включает в себя набор заказов, которые необходимо выполнить. Каждый заказ содержит время раннего начала, срок выполнения, информацию о продуктах, которые необходимо произвести и их количество. Информация о продукте содержит в себе альтернативные техпроцессы для создания данного продукта, а каждый техпроцесс включает несколько последовательно идущих операций, которые могут выполняться только на определенном оборудовании и занимают оборудование на определенный промежуток времени.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A5D22-719A-4075-9F90-36A3CF8B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0669"/>
            <a:ext cx="5683022" cy="265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71C22-DE7C-449A-820C-AC39610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7151"/>
            <a:ext cx="5681691" cy="286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7192440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196</TotalTime>
  <Words>974</Words>
  <Application>Microsoft Office PowerPoint</Application>
  <PresentationFormat>Широкоэкранный</PresentationFormat>
  <Paragraphs>84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Century Schoolbook</vt:lpstr>
      <vt:lpstr>Courier New</vt:lpstr>
      <vt:lpstr>Wingdings</vt:lpstr>
      <vt:lpstr>Wingdings 2</vt:lpstr>
      <vt:lpstr>Вид</vt:lpstr>
      <vt:lpstr>Задача производственного планирования с альтернативными техпроцессами </vt:lpstr>
      <vt:lpstr>Введение</vt:lpstr>
      <vt:lpstr>Постановка задачи</vt:lpstr>
      <vt:lpstr>Постановка задачи</vt:lpstr>
      <vt:lpstr>Инструментарий</vt:lpstr>
      <vt:lpstr>Общие идеи алгоритма</vt:lpstr>
      <vt:lpstr>Базовый алгоритм</vt:lpstr>
      <vt:lpstr>Собственный алгоритм</vt:lpstr>
      <vt:lpstr>Входные данные</vt:lpstr>
      <vt:lpstr>Результат и выходные данные</vt:lpstr>
      <vt:lpstr>Тестирование</vt:lpstr>
      <vt:lpstr>Планы на будущее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производственного планирования с альтернативными техпроцессами </dc:title>
  <dc:creator>Балдин Алексей</dc:creator>
  <cp:lastModifiedBy>Балдин Алексей</cp:lastModifiedBy>
  <cp:revision>25</cp:revision>
  <dcterms:created xsi:type="dcterms:W3CDTF">2023-06-20T13:59:41Z</dcterms:created>
  <dcterms:modified xsi:type="dcterms:W3CDTF">2023-06-28T06:45:52Z</dcterms:modified>
</cp:coreProperties>
</file>